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8404" initials="c" lastIdx="1" clrIdx="0">
    <p:extLst>
      <p:ext uri="{19B8F6BF-5375-455C-9EA6-DF929625EA0E}">
        <p15:presenceInfo xmlns:p15="http://schemas.microsoft.com/office/powerpoint/2012/main" userId="ca840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59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4409"/>
            <a:fld id="{3D6560FE-3F37-45F0-9202-B286CF5658F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2025/7/2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440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4409"/>
            <a:fld id="{4689238D-4130-49FB-BEF5-7CDB5C74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963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4409"/>
            <a:fld id="{3D6560FE-3F37-45F0-9202-B286CF5658F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2025/7/2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440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4409"/>
            <a:fld id="{4689238D-4130-49FB-BEF5-7CDB5C74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06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4409"/>
            <a:fld id="{3D6560FE-3F37-45F0-9202-B286CF5658F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2025/7/2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440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4409"/>
            <a:fld id="{4689238D-4130-49FB-BEF5-7CDB5C74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32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4409"/>
            <a:fld id="{3D6560FE-3F37-45F0-9202-B286CF5658F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2025/7/2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440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4409"/>
            <a:fld id="{4689238D-4130-49FB-BEF5-7CDB5C74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8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9"/>
            <a:ext cx="10515600" cy="2852737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5"/>
            <a:ext cx="10515600" cy="1500187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/>
                </a:solidFill>
              </a:defRPr>
            </a:lvl1pPr>
            <a:lvl2pPr marL="1928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759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4409"/>
            <a:fld id="{3D6560FE-3F37-45F0-9202-B286CF5658F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2025/7/2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440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4409"/>
            <a:fld id="{4689238D-4130-49FB-BEF5-7CDB5C74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4409"/>
            <a:fld id="{3D6560FE-3F37-45F0-9202-B286CF5658F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2025/7/2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440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4409"/>
            <a:fld id="{4689238D-4130-49FB-BEF5-7CDB5C74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5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59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59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4409"/>
            <a:fld id="{3D6560FE-3F37-45F0-9202-B286CF5658F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2025/7/2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440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4409"/>
            <a:fld id="{4689238D-4130-49FB-BEF5-7CDB5C74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50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4409"/>
            <a:fld id="{3D6560FE-3F37-45F0-9202-B286CF5658F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2025/7/2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440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4409"/>
            <a:fld id="{4689238D-4130-49FB-BEF5-7CDB5C74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91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4409"/>
            <a:fld id="{3D6560FE-3F37-45F0-9202-B286CF5658F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2025/7/2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440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4409"/>
            <a:fld id="{4689238D-4130-49FB-BEF5-7CDB5C74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30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4409"/>
            <a:fld id="{3D6560FE-3F37-45F0-9202-B286CF5658F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2025/7/2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440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4409"/>
            <a:fld id="{4689238D-4130-49FB-BEF5-7CDB5C74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72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 anchor="t"/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4409"/>
            <a:fld id="{3D6560FE-3F37-45F0-9202-B286CF5658F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2025/7/2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440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4409"/>
            <a:fld id="{4689238D-4130-49FB-BEF5-7CDB5C74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03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4409"/>
            <a:fld id="{3D6560FE-3F37-45F0-9202-B286CF5658F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2025/7/2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440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4409"/>
            <a:fld id="{4689238D-4130-49FB-BEF5-7CDB5C74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440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1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5763" rtl="0" eaLnBrk="1" latinLnBrk="0" hangingPunct="1">
        <a:lnSpc>
          <a:spcPct val="90000"/>
        </a:lnSpc>
        <a:spcBef>
          <a:spcPct val="0"/>
        </a:spcBef>
        <a:buNone/>
        <a:defRPr kumimoji="1"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1" indent="-96441" algn="l" defTabSz="385763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22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03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084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4pPr>
      <a:lvl5pPr marL="867966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5pPr>
      <a:lvl6pPr marL="1060847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8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7pPr>
      <a:lvl8pPr marL="1446609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763" rtl="0" eaLnBrk="1" latinLnBrk="0" hangingPunct="1"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kumimoji="1" sz="7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角丸四角形 25"/>
          <p:cNvSpPr/>
          <p:nvPr/>
        </p:nvSpPr>
        <p:spPr>
          <a:xfrm>
            <a:off x="3902259" y="85305"/>
            <a:ext cx="3891784" cy="493303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44409"/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募集要項</a:t>
            </a:r>
            <a:r>
              <a:rPr lang="ja-JP" altLang="en-US" sz="20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詳細</a:t>
            </a:r>
            <a:r>
              <a:rPr lang="en-US" altLang="ja-JP" sz="20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20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品質管理</a:t>
            </a:r>
            <a:r>
              <a:rPr lang="en-US" altLang="ja-JP" sz="20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en-US" altLang="ja-JP" sz="2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672" y="375984"/>
            <a:ext cx="5534799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仕事の内容</a:t>
            </a:r>
            <a:r>
              <a:rPr lang="en-US" altLang="ja-JP" sz="1000" b="1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000" b="1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≪品質管理業務≫</a:t>
            </a:r>
            <a:endParaRPr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施工管理担当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として下記の業務をお任せします。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◆宅地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造成等の土木工事、分譲住宅、賃貸住宅の建設工事に関する業務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図面チェックや、施工図の確認等（発注者側の管理業務となります）</a:t>
            </a:r>
            <a:endParaRPr lang="ja-JP" altLang="en-US" sz="1000" dirty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◆品質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管理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、工程管理、予算管理</a:t>
            </a:r>
            <a:endParaRPr lang="ja-JP" altLang="en-US" sz="1000" dirty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【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教育体制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経験豊富な社員が丁寧に指導いたしますのでご安心ください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ジョブローテーション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の一環として、将来的には開発、用地仕入れ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endParaRPr lang="en-US" altLang="ja-JP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賃貸管理、スタッフ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部門などの部署に異動の可能性があります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en-US" altLang="ja-JP" sz="1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endParaRPr lang="ja-JP" altLang="en-US" sz="1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必要な経験</a:t>
            </a:r>
            <a:r>
              <a:rPr lang="en-US" altLang="ja-JP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en-US" altLang="ja-JP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必須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建設・不動産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業界でのご経験（具体的な職種は不問）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不動産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業界やデベロッパーの仕事への思いが強く、電鉄系不動産と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いう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安定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した環境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で働きたい方ぜひご応募ください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endParaRPr lang="en-US" altLang="ja-JP" sz="1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勤務地</a:t>
            </a:r>
            <a:r>
              <a:rPr lang="en-US" altLang="ja-JP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0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相鉄本社ビル（横浜市西区北幸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2-9-14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</a:t>
            </a:r>
            <a:endParaRPr lang="en-US" altLang="ja-JP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b="1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給与</a:t>
            </a:r>
            <a:r>
              <a:rPr lang="en-US" altLang="ja-JP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0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月給制 月給 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244,000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円～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382,000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円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（基本給　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244,000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円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 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　★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想定年収 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507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万円以上</a:t>
            </a:r>
            <a:endParaRPr lang="ja-JP" altLang="en-US" sz="1000" dirty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endParaRPr lang="ja-JP" altLang="en-US" sz="1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待遇</a:t>
            </a:r>
            <a:r>
              <a:rPr lang="en-US" altLang="ja-JP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0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賞与有　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昨年実績：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か月分）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資格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手当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一級・二級土木施工管理技士の資格手当有ります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en-US" sz="1000" dirty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交通費全額支給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社会保険完備（健康保険、厚生年金、雇用保険、労災保険）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相鉄共済組合制度あり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退職金制度あり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定年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60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歳（パートナー社員として再雇用制度あり）</a:t>
            </a:r>
          </a:p>
          <a:p>
            <a:pPr defTabSz="344409">
              <a:tabLst>
                <a:tab pos="360000" algn="l"/>
                <a:tab pos="900000" algn="l"/>
              </a:tabLst>
            </a:pPr>
            <a:endParaRPr lang="ja-JP" altLang="en-US" sz="1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就業時間</a:t>
            </a:r>
            <a:r>
              <a:rPr lang="en-US" altLang="ja-JP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000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9:30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17:30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休憩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60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分含む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実労働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時間は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７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時間です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※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実労働時間が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７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時間以上になると残業代が別途支給されます。</a:t>
            </a:r>
            <a:endParaRPr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◆フレックスタイム制導入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コアタイム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11:00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15:00)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◆テレワーク導入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サテライトオフィス契約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◆平均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残業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時間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20H(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実働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7H</a:t>
            </a:r>
            <a:r>
              <a:rPr lang="ja-JP" alt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なので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残業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20H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で＝実働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8h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の会社と同じ労働時間、</a:t>
            </a:r>
            <a:endParaRPr lang="en-US" altLang="ja-JP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　　　　　残業代だってもちろんつきます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b="1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休日・休暇</a:t>
            </a:r>
            <a:r>
              <a:rPr lang="en-US" altLang="ja-JP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年間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120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◆完全週休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日制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土日祝休み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◆夏季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日、年末年始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</a:t>
            </a:r>
            <a:endParaRPr lang="en-US" altLang="ja-JP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◆入社半年経過で有給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★★有給取得率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75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パーセント★</a:t>
            </a:r>
            <a:endParaRPr lang="en-US" altLang="ja-JP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en-US" altLang="ja-JP" sz="1000" b="1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000" b="1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応募方法</a:t>
            </a:r>
            <a:r>
              <a:rPr lang="en-US" altLang="ja-JP" sz="1000" b="1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履歴書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・職務経歴書を郵送またはメールでお送りください。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郵送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：〒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220-0004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横浜市西区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北幸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2-9-14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相鉄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不動産株式会社　採用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担当宛　　　　　　　　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メール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sfrecruit@sotetsu-group.jp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</a:t>
            </a:r>
            <a:r>
              <a:rPr lang="en-US" altLang="ja-JP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必須項目・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学歴：高校卒～最終学歴・卒業年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・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過去の職歴（社名、在籍期間、主な業務内容）</a:t>
            </a:r>
          </a:p>
          <a:p>
            <a:pPr defTabSz="344409">
              <a:tabLst>
                <a:tab pos="360000" algn="l"/>
                <a:tab pos="900000" algn="l"/>
              </a:tabLst>
            </a:pP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r>
              <a:rPr lang="ja-JP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・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直近の就業における概算の年収</a:t>
            </a:r>
            <a:endParaRPr lang="en-US" altLang="ja-JP" sz="1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endParaRPr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endParaRPr lang="en-US" altLang="ja-JP" sz="1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endParaRPr lang="ja-JP" altLang="en-US" sz="1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344409">
              <a:tabLst>
                <a:tab pos="360000" algn="l"/>
                <a:tab pos="900000" algn="l"/>
              </a:tabLst>
            </a:pPr>
            <a:endParaRPr lang="ja-JP" altLang="en-US" sz="1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61B742EF-1688-244E-60F7-FB831EE36087}"/>
              </a:ext>
            </a:extLst>
          </p:cNvPr>
          <p:cNvCxnSpPr>
            <a:cxnSpLocks/>
          </p:cNvCxnSpPr>
          <p:nvPr/>
        </p:nvCxnSpPr>
        <p:spPr>
          <a:xfrm>
            <a:off x="6108323" y="1188416"/>
            <a:ext cx="0" cy="2773165"/>
          </a:xfrm>
          <a:prstGeom prst="straightConnector1">
            <a:avLst/>
          </a:prstGeom>
          <a:ln w="44450" cap="rnd">
            <a:solidFill>
              <a:srgbClr val="FB5B10"/>
            </a:solidFill>
            <a:prstDash val="sysDot"/>
            <a:round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D833CE-6938-2BE2-C6DE-95F1EAFFADAD}"/>
              </a:ext>
            </a:extLst>
          </p:cNvPr>
          <p:cNvSpPr txBox="1"/>
          <p:nvPr/>
        </p:nvSpPr>
        <p:spPr>
          <a:xfrm>
            <a:off x="6239265" y="964719"/>
            <a:ext cx="3224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solidFill>
                  <a:srgbClr val="FB5B10"/>
                </a:solidFill>
                <a:ea typeface="Yu Gothic" panose="020B0400000000000000" pitchFamily="34" charset="-128"/>
              </a:rPr>
              <a:t>9:30</a:t>
            </a:r>
            <a:r>
              <a:rPr kumimoji="1" lang="ja-JP" altLang="en-US" sz="1400" b="1" dirty="0">
                <a:solidFill>
                  <a:srgbClr val="FB5B10"/>
                </a:solidFill>
                <a:ea typeface="Yu Gothic" panose="020B0400000000000000" pitchFamily="34" charset="-128"/>
              </a:rPr>
              <a:t>　</a:t>
            </a:r>
            <a:r>
              <a:rPr kumimoji="1" lang="ja-JP" altLang="en-US" sz="1400" b="1" dirty="0" smtClean="0">
                <a:solidFill>
                  <a:srgbClr val="FB5B10"/>
                </a:solidFill>
                <a:ea typeface="Yu Gothic" panose="020B0400000000000000" pitchFamily="34" charset="-128"/>
              </a:rPr>
              <a:t>始業</a:t>
            </a:r>
            <a:endParaRPr kumimoji="1" lang="en-US" altLang="ja-JP" sz="1400" b="1" dirty="0">
              <a:solidFill>
                <a:srgbClr val="FB5B10"/>
              </a:solidFill>
              <a:ea typeface="Yu Gothic" panose="020B0400000000000000" pitchFamily="34" charset="-128"/>
            </a:endParaRPr>
          </a:p>
        </p:txBody>
      </p:sp>
      <p:sp>
        <p:nvSpPr>
          <p:cNvPr id="8" name="円/楕円 9">
            <a:extLst>
              <a:ext uri="{FF2B5EF4-FFF2-40B4-BE49-F238E27FC236}">
                <a16:creationId xmlns:a16="http://schemas.microsoft.com/office/drawing/2014/main" id="{478178EE-3B93-91FB-61DC-2709EED96DD1}"/>
              </a:ext>
            </a:extLst>
          </p:cNvPr>
          <p:cNvSpPr/>
          <p:nvPr/>
        </p:nvSpPr>
        <p:spPr>
          <a:xfrm>
            <a:off x="6035857" y="1077381"/>
            <a:ext cx="144932" cy="11103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B5B1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9E2A98-F766-EBD5-C94F-197807D40654}"/>
              </a:ext>
            </a:extLst>
          </p:cNvPr>
          <p:cNvSpPr txBox="1"/>
          <p:nvPr/>
        </p:nvSpPr>
        <p:spPr>
          <a:xfrm>
            <a:off x="6239265" y="3065773"/>
            <a:ext cx="5682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B5B10"/>
                </a:solidFill>
                <a:ea typeface="Yu Gothic" panose="020B0400000000000000" pitchFamily="34" charset="-128"/>
              </a:rPr>
              <a:t>14:00</a:t>
            </a:r>
            <a:r>
              <a:rPr kumimoji="1" lang="ja-JP" altLang="en-US" sz="1400" b="1" dirty="0">
                <a:solidFill>
                  <a:srgbClr val="FB5B10"/>
                </a:solidFill>
                <a:ea typeface="Yu Gothic" panose="020B0400000000000000" pitchFamily="34" charset="-128"/>
              </a:rPr>
              <a:t>　</a:t>
            </a:r>
            <a:r>
              <a:rPr kumimoji="1" lang="ja-JP" altLang="en-US" sz="1400" b="1" dirty="0" smtClean="0">
                <a:solidFill>
                  <a:srgbClr val="FB5B10"/>
                </a:solidFill>
                <a:ea typeface="Yu Gothic" panose="020B0400000000000000" pitchFamily="34" charset="-128"/>
              </a:rPr>
              <a:t>現場で品質管理業務</a:t>
            </a:r>
            <a:endParaRPr kumimoji="1" lang="en-US" altLang="ja-JP" sz="1400" b="1" dirty="0">
              <a:solidFill>
                <a:srgbClr val="FB5B10"/>
              </a:solidFill>
              <a:ea typeface="Yu Gothic" panose="020B04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D7A6F4-81BA-D6B4-8CF2-A6A2C2C021E7}"/>
              </a:ext>
            </a:extLst>
          </p:cNvPr>
          <p:cNvSpPr txBox="1"/>
          <p:nvPr/>
        </p:nvSpPr>
        <p:spPr>
          <a:xfrm>
            <a:off x="6239265" y="1387152"/>
            <a:ext cx="2941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FB5B10"/>
                </a:solidFill>
                <a:ea typeface="Yu Gothic" panose="020B0400000000000000" pitchFamily="34" charset="-128"/>
              </a:rPr>
              <a:t>10:00</a:t>
            </a:r>
            <a:r>
              <a:rPr kumimoji="1" lang="ja-JP" altLang="en-US" sz="1400" b="1" dirty="0">
                <a:solidFill>
                  <a:srgbClr val="FB5B10"/>
                </a:solidFill>
                <a:ea typeface="Yu Gothic" panose="020B0400000000000000" pitchFamily="34" charset="-128"/>
              </a:rPr>
              <a:t>　</a:t>
            </a:r>
            <a:r>
              <a:rPr kumimoji="1" lang="ja-JP" altLang="en-US" sz="1400" b="1" dirty="0" smtClean="0">
                <a:solidFill>
                  <a:srgbClr val="FB5B10"/>
                </a:solidFill>
                <a:ea typeface="Yu Gothic" panose="020B0400000000000000" pitchFamily="34" charset="-128"/>
              </a:rPr>
              <a:t>事務作業やミーティング</a:t>
            </a:r>
            <a:endParaRPr kumimoji="1" lang="en-US" altLang="ja-JP" sz="1400" b="1" dirty="0">
              <a:solidFill>
                <a:srgbClr val="FB5B10"/>
              </a:solidFill>
              <a:ea typeface="Yu Gothic" panose="020B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14156D5-4D00-836F-87BD-625A1515AEBD}"/>
              </a:ext>
            </a:extLst>
          </p:cNvPr>
          <p:cNvSpPr txBox="1"/>
          <p:nvPr/>
        </p:nvSpPr>
        <p:spPr>
          <a:xfrm>
            <a:off x="6239265" y="2130147"/>
            <a:ext cx="2520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FB5B10"/>
                </a:solidFill>
                <a:ea typeface="Yu Gothic" panose="020B0400000000000000" pitchFamily="34" charset="-128"/>
              </a:rPr>
              <a:t>12:00</a:t>
            </a:r>
            <a:r>
              <a:rPr kumimoji="1" lang="ja-JP" altLang="en-US" sz="1400" b="1" dirty="0">
                <a:solidFill>
                  <a:srgbClr val="FB5B10"/>
                </a:solidFill>
                <a:ea typeface="Yu Gothic" panose="020B0400000000000000" pitchFamily="34" charset="-128"/>
              </a:rPr>
              <a:t>　ランチタイム</a:t>
            </a:r>
            <a:endParaRPr kumimoji="1" lang="en-US" altLang="ja-JP" sz="1400" b="1" dirty="0">
              <a:solidFill>
                <a:srgbClr val="FB5B10"/>
              </a:solidFill>
              <a:ea typeface="Yu Gothic" panose="020B0400000000000000" pitchFamily="3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460D99-5881-B5E3-7ACB-AF4FA365F46E}"/>
              </a:ext>
            </a:extLst>
          </p:cNvPr>
          <p:cNvSpPr txBox="1"/>
          <p:nvPr/>
        </p:nvSpPr>
        <p:spPr>
          <a:xfrm>
            <a:off x="6239265" y="2489599"/>
            <a:ext cx="237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FB5B10"/>
                </a:solidFill>
                <a:ea typeface="Yu Gothic" panose="020B0400000000000000" pitchFamily="34" charset="-128"/>
              </a:rPr>
              <a:t>13:00</a:t>
            </a:r>
            <a:r>
              <a:rPr kumimoji="1" lang="ja-JP" altLang="en-US" sz="1400" b="1" dirty="0">
                <a:solidFill>
                  <a:srgbClr val="FB5B10"/>
                </a:solidFill>
                <a:ea typeface="Yu Gothic" panose="020B0400000000000000" pitchFamily="34" charset="-128"/>
              </a:rPr>
              <a:t>　</a:t>
            </a:r>
            <a:r>
              <a:rPr lang="ja-JP" altLang="en-US" sz="1400" b="1" dirty="0" smtClean="0">
                <a:solidFill>
                  <a:srgbClr val="FB5B10"/>
                </a:solidFill>
                <a:ea typeface="Yu Gothic" panose="020B0400000000000000" pitchFamily="34" charset="-128"/>
              </a:rPr>
              <a:t>現場へ移動</a:t>
            </a:r>
            <a:endParaRPr kumimoji="1" lang="en-US" altLang="ja-JP" sz="1400" b="1" dirty="0">
              <a:solidFill>
                <a:srgbClr val="FB5B10"/>
              </a:solidFill>
              <a:ea typeface="Yu Gothic" panose="020B04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438E449-9236-6421-F35D-7E88C9BE8534}"/>
              </a:ext>
            </a:extLst>
          </p:cNvPr>
          <p:cNvSpPr txBox="1"/>
          <p:nvPr/>
        </p:nvSpPr>
        <p:spPr>
          <a:xfrm>
            <a:off x="6239265" y="3720203"/>
            <a:ext cx="4962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B5B10"/>
                </a:solidFill>
                <a:ea typeface="Yu Gothic" panose="020B0400000000000000" pitchFamily="34" charset="-128"/>
              </a:rPr>
              <a:t>17:30</a:t>
            </a:r>
            <a:r>
              <a:rPr kumimoji="1" lang="ja-JP" altLang="en-US" sz="1400" b="1" dirty="0">
                <a:solidFill>
                  <a:srgbClr val="FB5B10"/>
                </a:solidFill>
                <a:ea typeface="Yu Gothic" panose="020B0400000000000000" pitchFamily="34" charset="-128"/>
              </a:rPr>
              <a:t>　</a:t>
            </a:r>
            <a:r>
              <a:rPr lang="ja-JP" altLang="en-US" sz="1400" b="1" dirty="0" smtClean="0">
                <a:solidFill>
                  <a:srgbClr val="FB5B10"/>
                </a:solidFill>
                <a:ea typeface="Yu Gothic" panose="020B0400000000000000" pitchFamily="34" charset="-128"/>
              </a:rPr>
              <a:t>終業</a:t>
            </a:r>
            <a:endParaRPr kumimoji="1" lang="en-US" altLang="ja-JP" sz="1400" b="1" dirty="0">
              <a:solidFill>
                <a:srgbClr val="FB5B10"/>
              </a:solidFill>
              <a:ea typeface="Yu Gothic" panose="020B0400000000000000" pitchFamily="34" charset="-128"/>
            </a:endParaRPr>
          </a:p>
        </p:txBody>
      </p:sp>
      <p:sp>
        <p:nvSpPr>
          <p:cNvPr id="20" name="円/楕円 16">
            <a:extLst>
              <a:ext uri="{FF2B5EF4-FFF2-40B4-BE49-F238E27FC236}">
                <a16:creationId xmlns:a16="http://schemas.microsoft.com/office/drawing/2014/main" id="{DBD3F241-F590-43D8-A29F-B7A88660547D}"/>
              </a:ext>
            </a:extLst>
          </p:cNvPr>
          <p:cNvSpPr/>
          <p:nvPr/>
        </p:nvSpPr>
        <p:spPr>
          <a:xfrm>
            <a:off x="8011214" y="136499"/>
            <a:ext cx="2201967" cy="73115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品質管理</a:t>
            </a:r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担当に聞きました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2" name="円/楕円 16">
            <a:extLst>
              <a:ext uri="{FF2B5EF4-FFF2-40B4-BE49-F238E27FC236}">
                <a16:creationId xmlns:a16="http://schemas.microsoft.com/office/drawing/2014/main" id="{DBD3F241-F590-43D8-A29F-B7A88660547D}"/>
              </a:ext>
            </a:extLst>
          </p:cNvPr>
          <p:cNvSpPr/>
          <p:nvPr/>
        </p:nvSpPr>
        <p:spPr>
          <a:xfrm>
            <a:off x="8181885" y="3860085"/>
            <a:ext cx="1923132" cy="55929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当社の魅力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226987" y="1590975"/>
            <a:ext cx="3878030" cy="531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社内で施工図の確認などの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事務作業。ラウンジ</a:t>
            </a:r>
            <a:r>
              <a:rPr lang="ja-JP" altLang="en-US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で</a:t>
            </a:r>
            <a:endParaRPr lang="en-US" altLang="ja-JP" sz="1000" b="1" u="sng" dirty="0" smtClean="0">
              <a:solidFill>
                <a:schemeClr val="tx1">
                  <a:lumMod val="50000"/>
                  <a:lumOff val="50000"/>
                </a:schemeClr>
              </a:solidFill>
              <a:ea typeface="Yu Gothic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コーヒー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を飲みながら</a:t>
            </a:r>
            <a:r>
              <a:rPr lang="ja-JP" altLang="en-US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ミーティングする</a:t>
            </a:r>
            <a:r>
              <a:rPr lang="ja-JP" altLang="en-US" sz="1000" b="1" u="sng" dirty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ことも。</a:t>
            </a:r>
            <a:endParaRPr lang="en-US" altLang="ja-JP" sz="1000" b="1" u="sng" dirty="0" smtClean="0">
              <a:solidFill>
                <a:schemeClr val="tx1">
                  <a:lumMod val="50000"/>
                  <a:lumOff val="50000"/>
                </a:schemeClr>
              </a:solidFill>
              <a:ea typeface="Yu Gothic" panose="020B0400000000000000" pitchFamily="34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226987" y="2691969"/>
            <a:ext cx="248419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基本的に電車で現場へ移動しています</a:t>
            </a:r>
            <a:endParaRPr lang="en-US" altLang="ja-JP" sz="1000" b="1" u="sng" dirty="0">
              <a:solidFill>
                <a:schemeClr val="tx1">
                  <a:lumMod val="50000"/>
                  <a:lumOff val="50000"/>
                </a:schemeClr>
              </a:solidFill>
              <a:ea typeface="Yu Gothic" panose="020B0400000000000000" pitchFamily="34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235582" y="4508298"/>
            <a:ext cx="5597723" cy="4953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キャリアアップ可能</a:t>
            </a:r>
            <a:endParaRPr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当社の将来の管理職候補かつ持株会社の管理職登用制度も</a:t>
            </a: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あり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235581" y="5072712"/>
            <a:ext cx="5597723" cy="4953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電鉄系不動産デベロッパー</a:t>
            </a: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の安心・安定感</a:t>
            </a:r>
            <a:endParaRPr lang="en-US" altLang="ja-JP" sz="12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相模鉄道というブランドの社会的信頼と安定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6236619" y="5671310"/>
            <a:ext cx="5597723" cy="4953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チームとしての団結力</a:t>
            </a:r>
            <a:endParaRPr lang="en-US" altLang="ja-JP" sz="12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担当者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一人でノルマを抱えるのではなくチーム及び会社全体で課題解決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6253090" y="6248354"/>
            <a:ext cx="5597723" cy="4953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新しくて良いものを取り入れる姿勢</a:t>
            </a:r>
            <a:endParaRPr lang="en-US" altLang="ja-JP" sz="12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テレワーク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やフレックス・サテライトオフィス・フリーアドレスなど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導入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226987" y="3217482"/>
            <a:ext cx="2651892" cy="531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検査の立ち合いや図面のチェック。</a:t>
            </a:r>
            <a:endParaRPr lang="en-US" altLang="ja-JP" sz="1000" b="1" u="sng" dirty="0" smtClean="0">
              <a:solidFill>
                <a:schemeClr val="tx1">
                  <a:lumMod val="50000"/>
                  <a:lumOff val="50000"/>
                </a:schemeClr>
              </a:solidFill>
              <a:ea typeface="Yu Gothic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現場の定例会に参加したりします。</a:t>
            </a:r>
            <a:endParaRPr lang="en-US" altLang="ja-JP" sz="1000" b="1" u="sng" dirty="0" smtClean="0">
              <a:solidFill>
                <a:schemeClr val="tx1">
                  <a:lumMod val="50000"/>
                  <a:lumOff val="50000"/>
                </a:schemeClr>
              </a:solidFill>
              <a:ea typeface="Yu Gothic" panose="020B0400000000000000" pitchFamily="34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226987" y="1098089"/>
            <a:ext cx="387803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フレックスをうまく使い、予定がある日は</a:t>
            </a:r>
            <a:r>
              <a:rPr lang="en-US" altLang="ja-JP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8:00</a:t>
            </a:r>
            <a:r>
              <a:rPr lang="ja-JP" altLang="en-US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～</a:t>
            </a:r>
            <a:r>
              <a:rPr lang="en-US" altLang="ja-JP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16:00</a:t>
            </a:r>
            <a:r>
              <a:rPr lang="ja-JP" altLang="en-US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の日も。</a:t>
            </a:r>
            <a:endParaRPr lang="en-US" altLang="ja-JP" sz="1000" b="1" u="sng" dirty="0" smtClean="0">
              <a:solidFill>
                <a:schemeClr val="tx1">
                  <a:lumMod val="50000"/>
                  <a:lumOff val="50000"/>
                </a:schemeClr>
              </a:solidFill>
              <a:ea typeface="Yu Gothic" panose="020B0400000000000000" pitchFamily="34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226987" y="3871254"/>
            <a:ext cx="209183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仕事はメリハリをつけて行い、</a:t>
            </a:r>
            <a:endParaRPr lang="en-US" altLang="ja-JP" sz="1000" b="1" u="sng" dirty="0" smtClean="0">
              <a:solidFill>
                <a:schemeClr val="tx1">
                  <a:lumMod val="50000"/>
                  <a:lumOff val="50000"/>
                </a:schemeClr>
              </a:solidFill>
              <a:ea typeface="Yu Gothic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Yu Gothic" panose="020B0400000000000000" pitchFamily="34" charset="-128"/>
              </a:rPr>
              <a:t>ワークライフバランスを大事に。</a:t>
            </a:r>
            <a:endParaRPr lang="en-US" altLang="ja-JP" sz="1000" b="1" u="sng" dirty="0" smtClean="0">
              <a:solidFill>
                <a:schemeClr val="tx1">
                  <a:lumMod val="50000"/>
                  <a:lumOff val="50000"/>
                </a:schemeClr>
              </a:solidFill>
              <a:ea typeface="Yu Gothic" panose="020B0400000000000000" pitchFamily="34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7233" y="298787"/>
            <a:ext cx="903067" cy="1150968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11031387" y="217043"/>
            <a:ext cx="145276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2024</a:t>
            </a:r>
            <a:r>
              <a:rPr lang="ja-JP" altLang="en-US" sz="1100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中途</a:t>
            </a:r>
            <a:r>
              <a:rPr lang="ja-JP" altLang="en-US" sz="1100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入社</a:t>
            </a:r>
          </a:p>
          <a:p>
            <a:r>
              <a:rPr lang="ja-JP" altLang="en-US" sz="1100" dirty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品質管理</a:t>
            </a:r>
            <a:r>
              <a:rPr lang="ja-JP" altLang="en-US" sz="1100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担当の</a:t>
            </a:r>
            <a:endParaRPr lang="ja-JP" altLang="en-US" sz="1100" dirty="0">
              <a:solidFill>
                <a:schemeClr val="accent1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Ｏさん</a:t>
            </a:r>
            <a:r>
              <a:rPr lang="en-US" altLang="ja-JP" sz="1100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(20</a:t>
            </a:r>
            <a:r>
              <a:rPr lang="ja-JP" altLang="en-US" sz="1100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代</a:t>
            </a:r>
            <a:r>
              <a:rPr lang="en-US" altLang="ja-JP" sz="1100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1100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</a:t>
            </a:r>
            <a:endParaRPr lang="en-US" altLang="ja-JP" sz="1100" dirty="0" smtClean="0">
              <a:solidFill>
                <a:schemeClr val="accent1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インタビュー</a:t>
            </a:r>
            <a:endParaRPr lang="en-US" altLang="ja-JP" sz="1100" dirty="0" smtClean="0">
              <a:solidFill>
                <a:schemeClr val="accent1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dirty="0" smtClean="0">
                <a:solidFill>
                  <a:schemeClr val="accent1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しました★</a:t>
            </a:r>
            <a:endParaRPr lang="ja-JP" altLang="en-US" sz="1100" dirty="0">
              <a:solidFill>
                <a:schemeClr val="accent1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9434070" y="1358535"/>
            <a:ext cx="2678290" cy="248694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</a:t>
            </a:r>
            <a:r>
              <a:rPr lang="ja-JP" altLang="en-US" sz="11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実際</a:t>
            </a:r>
            <a:r>
              <a:rPr lang="ja-JP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入社して、いいと感じた所はどこですか？</a:t>
            </a:r>
            <a:endParaRPr lang="en-US" altLang="ja-JP" sz="11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ja-JP" sz="1100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ja-JP" altLang="en-US" sz="1100" b="1" dirty="0" smtClean="0">
                <a:solidFill>
                  <a:schemeClr val="accent1">
                    <a:lumMod val="75000"/>
                  </a:schemeClr>
                </a:solidFill>
              </a:rPr>
              <a:t>一番は残業の少なさですかね</a:t>
            </a:r>
            <a:r>
              <a:rPr lang="en-US" altLang="ja-JP" sz="1100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ja-JP" altLang="en-US" sz="1100" b="1" dirty="0" smtClean="0">
                <a:solidFill>
                  <a:schemeClr val="accent1">
                    <a:lumMod val="75000"/>
                  </a:schemeClr>
                </a:solidFill>
              </a:rPr>
              <a:t>笑</a:t>
            </a:r>
            <a:r>
              <a:rPr lang="en-US" altLang="ja-JP" sz="11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ja-JP" altLang="en-US" sz="1100" b="1" dirty="0" smtClean="0">
                <a:solidFill>
                  <a:schemeClr val="accent1">
                    <a:lumMod val="75000"/>
                  </a:schemeClr>
                </a:solidFill>
              </a:rPr>
              <a:t>僕も建築系からの転職組ですが、やっぱり残業が長い所が多い。</a:t>
            </a:r>
            <a:endParaRPr lang="en-US" altLang="ja-JP" sz="11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sz="1100" b="1" dirty="0" smtClean="0">
                <a:solidFill>
                  <a:schemeClr val="accent1">
                    <a:lumMod val="75000"/>
                  </a:schemeClr>
                </a:solidFill>
              </a:rPr>
              <a:t>ウチは緩急はもちろんありますけど、実際今の残業は</a:t>
            </a:r>
            <a:r>
              <a:rPr lang="en-US" altLang="ja-JP" sz="1100" b="1" dirty="0" smtClean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lang="ja-JP" altLang="en-US" sz="1100" b="1" dirty="0" err="1" smtClean="0">
                <a:solidFill>
                  <a:schemeClr val="accent1">
                    <a:lumMod val="75000"/>
                  </a:schemeClr>
                </a:solidFill>
              </a:rPr>
              <a:t>ｈ</a:t>
            </a:r>
            <a:r>
              <a:rPr lang="ja-JP" altLang="en-US" sz="1100" b="1" dirty="0" smtClean="0">
                <a:solidFill>
                  <a:schemeClr val="accent1">
                    <a:lumMod val="75000"/>
                  </a:schemeClr>
                </a:solidFill>
              </a:rPr>
              <a:t>くらいです。</a:t>
            </a:r>
            <a:endParaRPr lang="en-US" altLang="ja-JP" sz="11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sz="1100" b="1" dirty="0" smtClean="0">
                <a:solidFill>
                  <a:schemeClr val="accent1">
                    <a:lumMod val="75000"/>
                  </a:schemeClr>
                </a:solidFill>
              </a:rPr>
              <a:t>転職前に比べたらほんとにビックリです。それに資格手当の充実度に驚きました。こんなに充実してるところは中々ないですね。仕事は移動も多いけど、フレックスや直行直帰がうまく使えるところも魅力ですね。</a:t>
            </a:r>
            <a:endParaRPr kumimoji="1" lang="ja-JP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6261594" y="695612"/>
            <a:ext cx="1904408" cy="19398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ある１日のスケジュール</a:t>
            </a:r>
            <a:endParaRPr kumimoji="1" lang="ja-JP" altLang="en-US" sz="1050" dirty="0">
              <a:solidFill>
                <a:schemeClr val="bg1">
                  <a:lumMod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6" name="円/楕円 9">
            <a:extLst>
              <a:ext uri="{FF2B5EF4-FFF2-40B4-BE49-F238E27FC236}">
                <a16:creationId xmlns:a16="http://schemas.microsoft.com/office/drawing/2014/main" id="{478178EE-3B93-91FB-61DC-2709EED96DD1}"/>
              </a:ext>
            </a:extLst>
          </p:cNvPr>
          <p:cNvSpPr/>
          <p:nvPr/>
        </p:nvSpPr>
        <p:spPr>
          <a:xfrm>
            <a:off x="6035857" y="1507674"/>
            <a:ext cx="144932" cy="11103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B5B1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9">
            <a:extLst>
              <a:ext uri="{FF2B5EF4-FFF2-40B4-BE49-F238E27FC236}">
                <a16:creationId xmlns:a16="http://schemas.microsoft.com/office/drawing/2014/main" id="{478178EE-3B93-91FB-61DC-2709EED96DD1}"/>
              </a:ext>
            </a:extLst>
          </p:cNvPr>
          <p:cNvSpPr/>
          <p:nvPr/>
        </p:nvSpPr>
        <p:spPr>
          <a:xfrm>
            <a:off x="6035857" y="2228517"/>
            <a:ext cx="144932" cy="11103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B5B1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9">
            <a:extLst>
              <a:ext uri="{FF2B5EF4-FFF2-40B4-BE49-F238E27FC236}">
                <a16:creationId xmlns:a16="http://schemas.microsoft.com/office/drawing/2014/main" id="{478178EE-3B93-91FB-61DC-2709EED96DD1}"/>
              </a:ext>
            </a:extLst>
          </p:cNvPr>
          <p:cNvSpPr/>
          <p:nvPr/>
        </p:nvSpPr>
        <p:spPr>
          <a:xfrm>
            <a:off x="6035857" y="3176737"/>
            <a:ext cx="144932" cy="11103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B5B1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9">
            <a:extLst>
              <a:ext uri="{FF2B5EF4-FFF2-40B4-BE49-F238E27FC236}">
                <a16:creationId xmlns:a16="http://schemas.microsoft.com/office/drawing/2014/main" id="{478178EE-3B93-91FB-61DC-2709EED96DD1}"/>
              </a:ext>
            </a:extLst>
          </p:cNvPr>
          <p:cNvSpPr/>
          <p:nvPr/>
        </p:nvSpPr>
        <p:spPr>
          <a:xfrm>
            <a:off x="6035857" y="2601588"/>
            <a:ext cx="144932" cy="11103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B5B1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95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304</Words>
  <Application>Microsoft Office PowerPoint</Application>
  <PresentationFormat>ワイド画面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UDゴシック</vt:lpstr>
      <vt:lpstr>游ゴシック</vt:lpstr>
      <vt:lpstr>游ゴシック</vt:lpstr>
      <vt:lpstr>游ゴシック Light</vt:lpstr>
      <vt:lpstr>Arial</vt:lpstr>
      <vt:lpstr>Calibri</vt:lpstr>
      <vt:lpstr>Calibri Light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ca8404</dc:creator>
  <cp:lastModifiedBy>ca8404</cp:lastModifiedBy>
  <cp:revision>36</cp:revision>
  <cp:lastPrinted>2024-07-01T07:04:47Z</cp:lastPrinted>
  <dcterms:created xsi:type="dcterms:W3CDTF">2024-06-19T06:45:24Z</dcterms:created>
  <dcterms:modified xsi:type="dcterms:W3CDTF">2025-07-02T05:06:57Z</dcterms:modified>
</cp:coreProperties>
</file>